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8B23CF3-EBEA-4A1F-BB98-8317C1732BB5}" type="datetimeFigureOut">
              <a:rPr lang="en-US" smtClean="0"/>
              <a:pPr/>
              <a:t>11/13/2022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44388AF-168A-42F7-AD1D-E14768AB819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B23CF3-EBEA-4A1F-BB98-8317C1732BB5}" type="datetimeFigureOut">
              <a:rPr lang="en-US" smtClean="0"/>
              <a:pPr/>
              <a:t>11/13/2022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44388AF-168A-42F7-AD1D-E14768AB819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B23CF3-EBEA-4A1F-BB98-8317C1732BB5}" type="datetimeFigureOut">
              <a:rPr lang="en-US" smtClean="0"/>
              <a:pPr/>
              <a:t>11/13/2022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44388AF-168A-42F7-AD1D-E14768AB819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B23CF3-EBEA-4A1F-BB98-8317C1732BB5}" type="datetimeFigureOut">
              <a:rPr lang="en-US" smtClean="0"/>
              <a:pPr/>
              <a:t>11/13/2022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44388AF-168A-42F7-AD1D-E14768AB819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8B23CF3-EBEA-4A1F-BB98-8317C1732BB5}" type="datetimeFigureOut">
              <a:rPr lang="en-US" smtClean="0"/>
              <a:pPr/>
              <a:t>11/13/2022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44388AF-168A-42F7-AD1D-E14768AB819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8B23CF3-EBEA-4A1F-BB98-8317C1732BB5}" type="datetimeFigureOut">
              <a:rPr lang="en-US" smtClean="0"/>
              <a:pPr/>
              <a:t>11/13/2022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44388AF-168A-42F7-AD1D-E14768AB819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8B23CF3-EBEA-4A1F-BB98-8317C1732BB5}" type="datetimeFigureOut">
              <a:rPr lang="en-US" smtClean="0"/>
              <a:pPr/>
              <a:t>11/13/2022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44388AF-168A-42F7-AD1D-E14768AB819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8B23CF3-EBEA-4A1F-BB98-8317C1732BB5}" type="datetimeFigureOut">
              <a:rPr lang="en-US" smtClean="0"/>
              <a:pPr/>
              <a:t>11/13/2022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44388AF-168A-42F7-AD1D-E14768AB819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8B23CF3-EBEA-4A1F-BB98-8317C1732BB5}" type="datetimeFigureOut">
              <a:rPr lang="en-US" smtClean="0"/>
              <a:pPr/>
              <a:t>11/13/2022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44388AF-168A-42F7-AD1D-E14768AB819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8B23CF3-EBEA-4A1F-BB98-8317C1732BB5}" type="datetimeFigureOut">
              <a:rPr lang="en-US" smtClean="0"/>
              <a:pPr/>
              <a:t>11/13/2022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44388AF-168A-42F7-AD1D-E14768AB819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8B23CF3-EBEA-4A1F-BB98-8317C1732BB5}" type="datetimeFigureOut">
              <a:rPr lang="en-US" smtClean="0"/>
              <a:pPr/>
              <a:t>11/13/2022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44388AF-168A-42F7-AD1D-E14768AB819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8B23CF3-EBEA-4A1F-BB98-8317C1732BB5}" type="datetimeFigureOut">
              <a:rPr lang="en-US" smtClean="0"/>
              <a:pPr/>
              <a:t>11/13/2022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44388AF-168A-42F7-AD1D-E14768AB819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yorklawfirm.com/contact-us/" TargetMode="External"/><Relationship Id="rId2" Type="http://schemas.openxmlformats.org/officeDocument/2006/relationships/hyperlink" Target="https://yorklawfirm.com/practice/nursing-home-abuse/elder-neglect/"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info@yorklawcorp.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00306"/>
            <a:ext cx="7772400" cy="2500330"/>
          </a:xfrm>
        </p:spPr>
        <p:txBody>
          <a:bodyPr>
            <a:normAutofit fontScale="90000"/>
          </a:bodyPr>
          <a:lstStyle/>
          <a:p>
            <a:r>
              <a:rPr lang="en-US" sz="6700" b="1" dirty="0" smtClean="0">
                <a:solidFill>
                  <a:srgbClr val="0070C0"/>
                </a:solidFill>
              </a:rPr>
              <a:t>What Do You Mean By Bed Sores?</a:t>
            </a:r>
            <a:br>
              <a:rPr lang="en-US" sz="6700" b="1" dirty="0" smtClean="0">
                <a:solidFill>
                  <a:srgbClr val="0070C0"/>
                </a:solidFill>
              </a:rPr>
            </a:br>
            <a:r>
              <a:rPr lang="en-US" sz="3900" b="1" dirty="0" smtClean="0">
                <a:solidFill>
                  <a:srgbClr val="0070C0"/>
                </a:solidFill>
              </a:rPr>
              <a:t>Causes, Signs &amp; Treatment</a:t>
            </a:r>
            <a:r>
              <a:rPr lang="en-US" sz="3900" cap="all" dirty="0">
                <a:solidFill>
                  <a:srgbClr val="0070C0"/>
                </a:solidFill>
              </a:rPr>
              <a:t/>
            </a:r>
            <a:br>
              <a:rPr lang="en-US" sz="3900" cap="all" dirty="0">
                <a:solidFill>
                  <a:srgbClr val="0070C0"/>
                </a:solidFill>
              </a:rPr>
            </a:br>
            <a:endParaRPr lang="en-US" sz="3900" dirty="0">
              <a:solidFill>
                <a:srgbClr val="0070C0"/>
              </a:solidFill>
            </a:endParaRPr>
          </a:p>
        </p:txBody>
      </p:sp>
      <p:pic>
        <p:nvPicPr>
          <p:cNvPr id="4" name="Picture 2" descr="C:\Users\admin\Desktop\seo data\yorklawcorp.com\images\logo imag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3264471" cy="8763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00174"/>
            <a:ext cx="8229600" cy="5214974"/>
          </a:xfrm>
        </p:spPr>
        <p:txBody>
          <a:bodyPr>
            <a:normAutofit/>
          </a:bodyPr>
          <a:lstStyle/>
          <a:p>
            <a:pPr fontAlgn="base">
              <a:buNone/>
            </a:pPr>
            <a:endParaRPr lang="en-US" sz="2400" dirty="0"/>
          </a:p>
          <a:p>
            <a:pPr fontAlgn="base">
              <a:buNone/>
            </a:pPr>
            <a:r>
              <a:rPr lang="en-US" sz="2400" dirty="0" smtClean="0"/>
              <a:t>   </a:t>
            </a:r>
            <a:r>
              <a:rPr lang="en-US" sz="2000" dirty="0" smtClean="0"/>
              <a:t>If </a:t>
            </a:r>
            <a:r>
              <a:rPr lang="en-US" sz="2000" dirty="0"/>
              <a:t>your loved one has sustained a pressure sore as a result of </a:t>
            </a:r>
            <a:r>
              <a:rPr lang="en-US" sz="2000" dirty="0">
                <a:hlinkClick r:id="rId2"/>
              </a:rPr>
              <a:t>elder neglect</a:t>
            </a:r>
            <a:r>
              <a:rPr lang="en-US" sz="2000" dirty="0"/>
              <a:t>, the attorneys at York Law Firm are available to help you fight against the system responsible for injuring your loved one.  </a:t>
            </a:r>
            <a:r>
              <a:rPr lang="en-US" sz="2000" dirty="0">
                <a:hlinkClick r:id="rId3"/>
              </a:rPr>
              <a:t>Contact us </a:t>
            </a:r>
            <a:r>
              <a:rPr lang="en-US" sz="2000" dirty="0"/>
              <a:t>today for a free case evaluation</a:t>
            </a:r>
            <a:r>
              <a:rPr lang="en-US" sz="2000" dirty="0" smtClean="0"/>
              <a:t>.</a:t>
            </a:r>
          </a:p>
          <a:p>
            <a:pPr fontAlgn="base">
              <a:buNone/>
            </a:pPr>
            <a:endParaRPr lang="en-IN" sz="2000" dirty="0" smtClean="0"/>
          </a:p>
          <a:p>
            <a:pPr fontAlgn="base">
              <a:buNone/>
            </a:pPr>
            <a:r>
              <a:rPr lang="en-IN" sz="2000" dirty="0" smtClean="0"/>
              <a:t>  Website: www.yorklawfirm.com</a:t>
            </a:r>
          </a:p>
          <a:p>
            <a:pPr fontAlgn="base">
              <a:buNone/>
            </a:pPr>
            <a:r>
              <a:rPr lang="en-US" sz="2000" dirty="0" smtClean="0"/>
              <a:t>  Email</a:t>
            </a:r>
            <a:r>
              <a:rPr lang="en-US" sz="2000" dirty="0"/>
              <a:t>: </a:t>
            </a:r>
            <a:r>
              <a:rPr lang="en-US" sz="2000" dirty="0">
                <a:hlinkClick r:id="rId4"/>
              </a:rPr>
              <a:t>info@yorklawcorp.com</a:t>
            </a:r>
            <a:endParaRPr lang="en-IN" sz="2000" dirty="0"/>
          </a:p>
          <a:p>
            <a:pPr fontAlgn="base">
              <a:buNone/>
            </a:pPr>
            <a:r>
              <a:rPr lang="en-US" sz="2000" dirty="0" smtClean="0"/>
              <a:t>  Contact No.: 800-939-1832</a:t>
            </a:r>
          </a:p>
          <a:p>
            <a:pPr fontAlgn="base">
              <a:buNone/>
            </a:pPr>
            <a:endParaRPr lang="en-US" sz="2800" dirty="0"/>
          </a:p>
        </p:txBody>
      </p:sp>
      <p:sp>
        <p:nvSpPr>
          <p:cNvPr id="2" name="Title 1"/>
          <p:cNvSpPr>
            <a:spLocks noGrp="1"/>
          </p:cNvSpPr>
          <p:nvPr>
            <p:ph type="title"/>
          </p:nvPr>
        </p:nvSpPr>
        <p:spPr>
          <a:xfrm>
            <a:off x="428596" y="1214422"/>
            <a:ext cx="6786610" cy="857256"/>
          </a:xfrm>
        </p:spPr>
        <p:txBody>
          <a:bodyPr>
            <a:noAutofit/>
          </a:bodyPr>
          <a:lstStyle/>
          <a:p>
            <a:pPr fontAlgn="base"/>
            <a:r>
              <a:rPr lang="en-US" sz="3700" b="1" dirty="0">
                <a:solidFill>
                  <a:srgbClr val="0070C0"/>
                </a:solidFill>
              </a:rPr>
              <a:t>Contact York Law </a:t>
            </a:r>
            <a:r>
              <a:rPr lang="en-US" sz="3700" b="1" dirty="0" smtClean="0">
                <a:solidFill>
                  <a:srgbClr val="0070C0"/>
                </a:solidFill>
              </a:rPr>
              <a:t>Firm</a:t>
            </a:r>
            <a:br>
              <a:rPr lang="en-US" sz="3700" b="1" dirty="0" smtClean="0">
                <a:solidFill>
                  <a:srgbClr val="0070C0"/>
                </a:solidFill>
              </a:rPr>
            </a:br>
            <a:endParaRPr lang="en-US" sz="3700" b="1" dirty="0">
              <a:solidFill>
                <a:srgbClr val="0070C0"/>
              </a:solidFill>
            </a:endParaRPr>
          </a:p>
        </p:txBody>
      </p:sp>
      <p:pic>
        <p:nvPicPr>
          <p:cNvPr id="4" name="Picture 2" descr="C:\Users\admin\Desktop\seo data\yorklawcorp.com\images\logo image.pn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0" y="0"/>
            <a:ext cx="3264471" cy="8763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itle 1"/>
          <p:cNvSpPr txBox="1">
            <a:spLocks/>
          </p:cNvSpPr>
          <p:nvPr/>
        </p:nvSpPr>
        <p:spPr>
          <a:xfrm>
            <a:off x="428596" y="1428736"/>
            <a:ext cx="7358114" cy="500066"/>
          </a:xfrm>
          <a:prstGeom prst="rect">
            <a:avLst/>
          </a:prstGeom>
        </p:spPr>
        <p:txBody>
          <a:bodyPr vert="horz" rtlCol="0" anchor="ctr">
            <a:noAutofit/>
            <a:scene3d>
              <a:camera prst="orthographicFront"/>
              <a:lightRig rig="soft" dir="t"/>
            </a:scene3d>
            <a:sp3d prstMaterial="softEdge">
              <a:bevelT w="25400" h="25400"/>
            </a:sp3d>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en-US" sz="3700" b="1" i="0" u="none" strike="noStrike" kern="1200" cap="none" spc="0" normalizeH="0" baseline="0" noProof="0" dirty="0" smtClean="0">
                <a:ln>
                  <a:noFill/>
                </a:ln>
                <a:solidFill>
                  <a:srgbClr val="0070C0"/>
                </a:solidFill>
                <a:effectLst>
                  <a:outerShdw blurRad="31750" dist="25400" dir="5400000" algn="tl" rotWithShape="0">
                    <a:srgbClr val="000000">
                      <a:alpha val="25000"/>
                    </a:srgbClr>
                  </a:outerShdw>
                </a:effectLst>
                <a:uLnTx/>
                <a:uFillTx/>
                <a:latin typeface="+mj-lt"/>
                <a:ea typeface="+mj-ea"/>
                <a:cs typeface="+mj-cs"/>
              </a:rPr>
              <a:t/>
            </a:r>
            <a:br>
              <a:rPr kumimoji="0" lang="en-US" sz="3700" b="1" i="0" u="none" strike="noStrike" kern="1200" cap="none" spc="0" normalizeH="0" baseline="0" noProof="0" dirty="0" smtClean="0">
                <a:ln>
                  <a:noFill/>
                </a:ln>
                <a:solidFill>
                  <a:srgbClr val="0070C0"/>
                </a:solidFill>
                <a:effectLst>
                  <a:outerShdw blurRad="31750" dist="25400" dir="5400000" algn="tl" rotWithShape="0">
                    <a:srgbClr val="000000">
                      <a:alpha val="25000"/>
                    </a:srgbClr>
                  </a:outerShdw>
                </a:effectLst>
                <a:uLnTx/>
                <a:uFillTx/>
                <a:latin typeface="+mj-lt"/>
                <a:ea typeface="+mj-ea"/>
                <a:cs typeface="+mj-cs"/>
              </a:rPr>
            </a:br>
            <a:endParaRPr kumimoji="0" lang="en-US" sz="3700" b="1" i="0" u="none" strike="noStrike" kern="1200" cap="none" spc="0" normalizeH="0" baseline="0" noProof="0" dirty="0">
              <a:ln>
                <a:noFill/>
              </a:ln>
              <a:solidFill>
                <a:srgbClr val="0070C0"/>
              </a:solidFill>
              <a:effectLst>
                <a:outerShdw blurRad="31750" dist="25400" dir="5400000" algn="tl" rotWithShape="0">
                  <a:srgbClr val="000000">
                    <a:alpha val="25000"/>
                  </a:srgbClr>
                </a:outerShdw>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2357430"/>
            <a:ext cx="7400948" cy="3357586"/>
          </a:xfrm>
        </p:spPr>
        <p:txBody>
          <a:bodyPr>
            <a:normAutofit fontScale="77500" lnSpcReduction="20000"/>
          </a:bodyPr>
          <a:lstStyle/>
          <a:p>
            <a:pPr>
              <a:buNone/>
            </a:pPr>
            <a:r>
              <a:rPr lang="en-US" sz="4000" dirty="0" smtClean="0"/>
              <a:t>   </a:t>
            </a:r>
            <a:r>
              <a:rPr lang="en-US" sz="2600" dirty="0" smtClean="0"/>
              <a:t>Bed </a:t>
            </a:r>
            <a:r>
              <a:rPr lang="en-US" sz="2600" dirty="0"/>
              <a:t>sores are also known as pressure ulcers, pressure sores, or </a:t>
            </a:r>
            <a:r>
              <a:rPr lang="en-US" sz="2600" dirty="0" err="1"/>
              <a:t>decubitus</a:t>
            </a:r>
            <a:r>
              <a:rPr lang="en-US" sz="2600" dirty="0"/>
              <a:t> ulcers, and are areas of damaged skin and tissue which develop from sustained pressure – usually from lying in a bed or sitting in a wheelchair – which cuts off circulation to parts of the body.  Bed sores are completely preventable. </a:t>
            </a:r>
            <a:endParaRPr lang="en-US" sz="2600" dirty="0" smtClean="0"/>
          </a:p>
          <a:p>
            <a:pPr>
              <a:buNone/>
            </a:pPr>
            <a:endParaRPr lang="en-US" sz="2600" dirty="0"/>
          </a:p>
          <a:p>
            <a:pPr>
              <a:buNone/>
            </a:pPr>
            <a:r>
              <a:rPr lang="en-US" sz="2600" dirty="0" smtClean="0"/>
              <a:t>    </a:t>
            </a:r>
            <a:r>
              <a:rPr lang="en-US" sz="2600" dirty="0" smtClean="0"/>
              <a:t>Essentially</a:t>
            </a:r>
            <a:r>
              <a:rPr lang="en-US" sz="2600" dirty="0"/>
              <a:t>, when caregivers fail to take steps to prevent a patient from prolonged suffering pressure, bed sores develop.  Without adequate blood flow, which would occur in the turning and moving of a patient, the affected tissue dies</a:t>
            </a:r>
            <a:r>
              <a:rPr lang="en-US" sz="2600" dirty="0" smtClean="0"/>
              <a:t>.</a:t>
            </a:r>
            <a:endParaRPr lang="en-US" sz="2600" dirty="0"/>
          </a:p>
        </p:txBody>
      </p:sp>
      <p:sp>
        <p:nvSpPr>
          <p:cNvPr id="2" name="Title 1"/>
          <p:cNvSpPr>
            <a:spLocks noGrp="1"/>
          </p:cNvSpPr>
          <p:nvPr>
            <p:ph type="title"/>
          </p:nvPr>
        </p:nvSpPr>
        <p:spPr>
          <a:xfrm>
            <a:off x="914400" y="1214422"/>
            <a:ext cx="8229600" cy="1143008"/>
          </a:xfrm>
        </p:spPr>
        <p:txBody>
          <a:bodyPr>
            <a:normAutofit fontScale="90000"/>
          </a:bodyPr>
          <a:lstStyle/>
          <a:p>
            <a:r>
              <a:rPr lang="en-US" b="1" dirty="0">
                <a:solidFill>
                  <a:srgbClr val="0070C0"/>
                </a:solidFill>
              </a:rPr>
              <a:t>Bed Sores (Aka Pressure Sores)</a:t>
            </a:r>
            <a:r>
              <a:rPr lang="en-US" dirty="0"/>
              <a:t/>
            </a:r>
            <a:br>
              <a:rPr lang="en-US" dirty="0"/>
            </a:br>
            <a:endParaRPr lang="en-US" dirty="0"/>
          </a:p>
        </p:txBody>
      </p:sp>
      <p:pic>
        <p:nvPicPr>
          <p:cNvPr id="5" name="Picture 2" descr="C:\Users\admin\Desktop\seo data\yorklawcorp.com\images\logo imag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3264471" cy="8763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000240"/>
            <a:ext cx="6572296" cy="3571900"/>
          </a:xfrm>
        </p:spPr>
        <p:txBody>
          <a:bodyPr>
            <a:normAutofit fontScale="70000" lnSpcReduction="20000"/>
          </a:bodyPr>
          <a:lstStyle/>
          <a:p>
            <a:r>
              <a:rPr lang="en-US" dirty="0" smtClean="0"/>
              <a:t>Malnutrition</a:t>
            </a:r>
            <a:endParaRPr lang="en-US" dirty="0"/>
          </a:p>
          <a:p>
            <a:r>
              <a:rPr lang="en-US" dirty="0" smtClean="0"/>
              <a:t>Pressure</a:t>
            </a:r>
            <a:endParaRPr lang="en-US" dirty="0"/>
          </a:p>
          <a:p>
            <a:r>
              <a:rPr lang="en-US" dirty="0" smtClean="0"/>
              <a:t>Friction</a:t>
            </a:r>
            <a:endParaRPr lang="en-US" dirty="0"/>
          </a:p>
          <a:p>
            <a:r>
              <a:rPr lang="en-US" dirty="0" smtClean="0"/>
              <a:t>Shear</a:t>
            </a:r>
          </a:p>
          <a:p>
            <a:r>
              <a:rPr lang="en-US" dirty="0" smtClean="0"/>
              <a:t>Dehydration</a:t>
            </a:r>
          </a:p>
          <a:p>
            <a:r>
              <a:rPr lang="en-US" dirty="0"/>
              <a:t>being unable to move around easily due to old age or illness</a:t>
            </a:r>
          </a:p>
          <a:p>
            <a:r>
              <a:rPr lang="en-US" dirty="0"/>
              <a:t>other medical conditions, such as diabetes</a:t>
            </a:r>
          </a:p>
          <a:p>
            <a:r>
              <a:rPr lang="en-US" dirty="0"/>
              <a:t>having a previous pressure </a:t>
            </a:r>
            <a:r>
              <a:rPr lang="en-US" dirty="0" smtClean="0"/>
              <a:t>ulcer</a:t>
            </a:r>
          </a:p>
          <a:p>
            <a:r>
              <a:rPr lang="en-US" dirty="0"/>
              <a:t>moist skin - for example, due to sweating or incontinence</a:t>
            </a:r>
          </a:p>
          <a:p>
            <a:r>
              <a:rPr lang="en-US" dirty="0" smtClean="0"/>
              <a:t>Poor care in </a:t>
            </a:r>
            <a:r>
              <a:rPr lang="en-US" dirty="0"/>
              <a:t>nursing homes </a:t>
            </a:r>
          </a:p>
          <a:p>
            <a:endParaRPr lang="en-US" dirty="0"/>
          </a:p>
          <a:p>
            <a:endParaRPr lang="en-US" dirty="0"/>
          </a:p>
        </p:txBody>
      </p:sp>
      <p:sp>
        <p:nvSpPr>
          <p:cNvPr id="2" name="Title 1"/>
          <p:cNvSpPr>
            <a:spLocks noGrp="1"/>
          </p:cNvSpPr>
          <p:nvPr>
            <p:ph type="title"/>
          </p:nvPr>
        </p:nvSpPr>
        <p:spPr>
          <a:xfrm>
            <a:off x="428596" y="1214422"/>
            <a:ext cx="8229600" cy="1000132"/>
          </a:xfrm>
        </p:spPr>
        <p:txBody>
          <a:bodyPr>
            <a:normAutofit fontScale="90000"/>
          </a:bodyPr>
          <a:lstStyle/>
          <a:p>
            <a:r>
              <a:rPr lang="en-US" b="1" dirty="0">
                <a:solidFill>
                  <a:srgbClr val="0070C0"/>
                </a:solidFill>
              </a:rPr>
              <a:t>Causes Of Bed Sores</a:t>
            </a:r>
            <a:r>
              <a:rPr lang="en-US" dirty="0"/>
              <a:t/>
            </a:r>
            <a:br>
              <a:rPr lang="en-US" dirty="0"/>
            </a:br>
            <a:endParaRPr lang="en-US" dirty="0"/>
          </a:p>
        </p:txBody>
      </p:sp>
      <p:pic>
        <p:nvPicPr>
          <p:cNvPr id="4" name="Picture 2" descr="C:\Users\admin\Desktop\seo data\yorklawcorp.com\images\logo imag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3264471" cy="8763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2571744"/>
            <a:ext cx="5543560" cy="2428892"/>
          </a:xfrm>
        </p:spPr>
        <p:txBody>
          <a:bodyPr>
            <a:normAutofit fontScale="70000" lnSpcReduction="20000"/>
          </a:bodyPr>
          <a:lstStyle/>
          <a:p>
            <a:r>
              <a:rPr lang="en-US" sz="2800" dirty="0"/>
              <a:t>Unusual changes in skin color or texture</a:t>
            </a:r>
          </a:p>
          <a:p>
            <a:r>
              <a:rPr lang="en-US" sz="2800" dirty="0"/>
              <a:t>Swelling</a:t>
            </a:r>
          </a:p>
          <a:p>
            <a:r>
              <a:rPr lang="en-US" sz="2800" dirty="0"/>
              <a:t>Pus-like draining</a:t>
            </a:r>
          </a:p>
          <a:p>
            <a:r>
              <a:rPr lang="en-US" sz="2800" dirty="0"/>
              <a:t>An area of skin that feels cooler or warmer to the touch than other areas</a:t>
            </a:r>
          </a:p>
          <a:p>
            <a:r>
              <a:rPr lang="en-US" sz="2800" dirty="0"/>
              <a:t>Tender areas</a:t>
            </a:r>
          </a:p>
          <a:p>
            <a:pPr>
              <a:buNone/>
            </a:pPr>
            <a:endParaRPr lang="en-US" dirty="0"/>
          </a:p>
          <a:p>
            <a:endParaRPr lang="en-US" dirty="0"/>
          </a:p>
        </p:txBody>
      </p:sp>
      <p:sp>
        <p:nvSpPr>
          <p:cNvPr id="2" name="Title 1"/>
          <p:cNvSpPr>
            <a:spLocks noGrp="1"/>
          </p:cNvSpPr>
          <p:nvPr>
            <p:ph type="title"/>
          </p:nvPr>
        </p:nvSpPr>
        <p:spPr>
          <a:xfrm>
            <a:off x="457200" y="1285860"/>
            <a:ext cx="8043890" cy="1500198"/>
          </a:xfrm>
        </p:spPr>
        <p:txBody>
          <a:bodyPr>
            <a:normAutofit/>
          </a:bodyPr>
          <a:lstStyle/>
          <a:p>
            <a:r>
              <a:rPr lang="en-US" sz="3700" b="1" dirty="0" smtClean="0">
                <a:solidFill>
                  <a:srgbClr val="0070C0"/>
                </a:solidFill>
              </a:rPr>
              <a:t>Signs </a:t>
            </a:r>
            <a:r>
              <a:rPr lang="en-US" sz="3700" b="1" dirty="0">
                <a:solidFill>
                  <a:srgbClr val="0070C0"/>
                </a:solidFill>
              </a:rPr>
              <a:t>Of Bed Sores</a:t>
            </a:r>
            <a:r>
              <a:rPr lang="en-US" dirty="0"/>
              <a:t/>
            </a:r>
            <a:br>
              <a:rPr lang="en-US" dirty="0"/>
            </a:br>
            <a:endParaRPr lang="en-US" dirty="0"/>
          </a:p>
        </p:txBody>
      </p:sp>
      <p:pic>
        <p:nvPicPr>
          <p:cNvPr id="4" name="Picture 2" descr="C:\Users\admin\Desktop\seo data\yorklawcorp.com\images\logo imag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3264471" cy="8763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2428869"/>
            <a:ext cx="4357718" cy="2428892"/>
          </a:xfrm>
        </p:spPr>
        <p:txBody>
          <a:bodyPr>
            <a:normAutofit fontScale="85000" lnSpcReduction="20000"/>
          </a:bodyPr>
          <a:lstStyle/>
          <a:p>
            <a:r>
              <a:rPr lang="en-US" sz="2400" dirty="0"/>
              <a:t>Tailbone or buttocks</a:t>
            </a:r>
          </a:p>
          <a:p>
            <a:r>
              <a:rPr lang="en-US" sz="2400" dirty="0"/>
              <a:t>Shoulder blades and spine</a:t>
            </a:r>
          </a:p>
          <a:p>
            <a:r>
              <a:rPr lang="en-US" sz="2400" dirty="0"/>
              <a:t>Backs of arms and </a:t>
            </a:r>
            <a:r>
              <a:rPr lang="en-US" sz="2400" dirty="0" smtClean="0"/>
              <a:t>legs</a:t>
            </a:r>
          </a:p>
          <a:p>
            <a:r>
              <a:rPr lang="en-US" sz="2400" dirty="0" smtClean="0"/>
              <a:t>The </a:t>
            </a:r>
            <a:r>
              <a:rPr lang="en-US" sz="2400" dirty="0"/>
              <a:t>hip, lower back or </a:t>
            </a:r>
            <a:r>
              <a:rPr lang="en-US" sz="2400" dirty="0" smtClean="0"/>
              <a:t>tailbone</a:t>
            </a:r>
          </a:p>
          <a:p>
            <a:r>
              <a:rPr lang="en-US" sz="2400" dirty="0"/>
              <a:t>The back or sides of the head</a:t>
            </a:r>
          </a:p>
          <a:p>
            <a:r>
              <a:rPr lang="en-US" sz="2400" dirty="0"/>
              <a:t>The heels, ankles and skin behind the </a:t>
            </a:r>
            <a:r>
              <a:rPr lang="en-US" sz="2400" dirty="0" smtClean="0"/>
              <a:t>knees</a:t>
            </a:r>
          </a:p>
          <a:p>
            <a:endParaRPr lang="en-US" dirty="0"/>
          </a:p>
          <a:p>
            <a:pPr>
              <a:buNone/>
            </a:pPr>
            <a:endParaRPr lang="en-US" dirty="0"/>
          </a:p>
          <a:p>
            <a:endParaRPr lang="en-US" dirty="0"/>
          </a:p>
        </p:txBody>
      </p:sp>
      <p:sp>
        <p:nvSpPr>
          <p:cNvPr id="2" name="Title 1"/>
          <p:cNvSpPr>
            <a:spLocks noGrp="1"/>
          </p:cNvSpPr>
          <p:nvPr>
            <p:ph type="title"/>
          </p:nvPr>
        </p:nvSpPr>
        <p:spPr>
          <a:xfrm>
            <a:off x="714348" y="642918"/>
            <a:ext cx="8229600" cy="1571636"/>
          </a:xfrm>
        </p:spPr>
        <p:txBody>
          <a:bodyPr>
            <a:normAutofit/>
          </a:bodyPr>
          <a:lstStyle/>
          <a:p>
            <a:r>
              <a:rPr lang="en-US" sz="3700" b="1" dirty="0" smtClean="0">
                <a:solidFill>
                  <a:srgbClr val="0070C0"/>
                </a:solidFill>
              </a:rPr>
              <a:t>Common Sites Of Bed Sores</a:t>
            </a:r>
            <a:endParaRPr lang="en-US" sz="3700" dirty="0">
              <a:solidFill>
                <a:srgbClr val="0070C0"/>
              </a:solidFill>
            </a:endParaRPr>
          </a:p>
        </p:txBody>
      </p:sp>
      <p:pic>
        <p:nvPicPr>
          <p:cNvPr id="4" name="Picture 2" descr="C:\Users\admin\Desktop\seo data\yorklawcorp.com\images\logo imag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3264471" cy="8763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000240"/>
            <a:ext cx="7972452" cy="4572008"/>
          </a:xfrm>
        </p:spPr>
        <p:txBody>
          <a:bodyPr>
            <a:normAutofit fontScale="47500" lnSpcReduction="20000"/>
          </a:bodyPr>
          <a:lstStyle/>
          <a:p>
            <a:pPr>
              <a:buNone/>
            </a:pPr>
            <a:r>
              <a:rPr lang="en-US" sz="4200" dirty="0" smtClean="0"/>
              <a:t>   </a:t>
            </a:r>
            <a:r>
              <a:rPr lang="en-US" sz="4200" dirty="0" smtClean="0"/>
              <a:t> </a:t>
            </a:r>
            <a:r>
              <a:rPr lang="en-US" sz="4200" dirty="0" smtClean="0"/>
              <a:t>A </a:t>
            </a:r>
            <a:r>
              <a:rPr lang="en-US" sz="4200" dirty="0"/>
              <a:t>bed sore is rated in stages depending on its devastation to the body.  There are four stages which increase in severity</a:t>
            </a:r>
            <a:r>
              <a:rPr lang="en-US" sz="4200" dirty="0" smtClean="0"/>
              <a:t>.</a:t>
            </a:r>
          </a:p>
          <a:p>
            <a:pPr fontAlgn="base"/>
            <a:r>
              <a:rPr lang="en-US" sz="4200" b="1" dirty="0"/>
              <a:t>Stage 1.</a:t>
            </a:r>
            <a:r>
              <a:rPr lang="en-US" sz="4200" dirty="0"/>
              <a:t> The area looks red and feels warm to the touch. With darker skin, the area may have a blue or purple tint. The person may also complain that it burns, hurts, or itches.</a:t>
            </a:r>
          </a:p>
          <a:p>
            <a:pPr fontAlgn="base"/>
            <a:r>
              <a:rPr lang="en-US" sz="4200" b="1" dirty="0"/>
              <a:t>Stage 2.</a:t>
            </a:r>
            <a:r>
              <a:rPr lang="en-US" sz="4200" dirty="0"/>
              <a:t> The area looks more damaged and may have an open sore, scrape, or blister. The person complains of significant pain and the skin around the wound may be discolored.</a:t>
            </a:r>
          </a:p>
          <a:p>
            <a:pPr fontAlgn="base"/>
            <a:r>
              <a:rPr lang="en-US" sz="4200" b="1" dirty="0"/>
              <a:t>Stage 3. </a:t>
            </a:r>
            <a:r>
              <a:rPr lang="en-US" sz="4200" dirty="0"/>
              <a:t>The area has a crater-like appearance due to damage below the skin's surface.</a:t>
            </a:r>
          </a:p>
          <a:p>
            <a:pPr fontAlgn="base"/>
            <a:r>
              <a:rPr lang="en-US" sz="4200" b="1" dirty="0"/>
              <a:t>Stage 4. </a:t>
            </a:r>
            <a:r>
              <a:rPr lang="en-US" sz="4200" dirty="0"/>
              <a:t>The area is severely damaged and a large wound is present. Muscles, tendons, bones, and joints can be involved. Infection is a significant risk at this stage. </a:t>
            </a:r>
          </a:p>
          <a:p>
            <a:pPr>
              <a:buNone/>
            </a:pPr>
            <a:endParaRPr lang="en-US" dirty="0"/>
          </a:p>
          <a:p>
            <a:pPr>
              <a:buNone/>
            </a:pPr>
            <a:endParaRPr lang="en-US" dirty="0"/>
          </a:p>
          <a:p>
            <a:endParaRPr lang="en-US" dirty="0"/>
          </a:p>
        </p:txBody>
      </p:sp>
      <p:sp>
        <p:nvSpPr>
          <p:cNvPr id="2" name="Title 1"/>
          <p:cNvSpPr>
            <a:spLocks noGrp="1"/>
          </p:cNvSpPr>
          <p:nvPr>
            <p:ph type="title"/>
          </p:nvPr>
        </p:nvSpPr>
        <p:spPr>
          <a:xfrm>
            <a:off x="500034" y="1071546"/>
            <a:ext cx="5715040" cy="642942"/>
          </a:xfrm>
        </p:spPr>
        <p:txBody>
          <a:bodyPr>
            <a:noAutofit/>
          </a:bodyPr>
          <a:lstStyle/>
          <a:p>
            <a:r>
              <a:rPr lang="en-US" sz="3700" b="1" dirty="0" smtClean="0">
                <a:solidFill>
                  <a:srgbClr val="0070C0"/>
                </a:solidFill>
              </a:rPr>
              <a:t>Stages Of Bed Sores</a:t>
            </a:r>
            <a:endParaRPr lang="en-US" sz="3700" dirty="0">
              <a:solidFill>
                <a:srgbClr val="0070C0"/>
              </a:solidFill>
            </a:endParaRPr>
          </a:p>
        </p:txBody>
      </p:sp>
      <p:pic>
        <p:nvPicPr>
          <p:cNvPr id="4" name="Picture 2" descr="C:\Users\admin\Desktop\seo data\yorklawcorp.com\images\logo imag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3264471" cy="8763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28868"/>
            <a:ext cx="8229600" cy="3500463"/>
          </a:xfrm>
        </p:spPr>
        <p:txBody>
          <a:bodyPr>
            <a:normAutofit/>
          </a:bodyPr>
          <a:lstStyle/>
          <a:p>
            <a:pPr>
              <a:buNone/>
            </a:pPr>
            <a:r>
              <a:rPr lang="en-US" sz="2000" dirty="0" smtClean="0"/>
              <a:t>   Healthcare providers diagnose bedsores by inspecting the skin of those at risk for them. They are staged according to their appearance.</a:t>
            </a:r>
            <a:endParaRPr lang="en-US" sz="2000" dirty="0"/>
          </a:p>
          <a:p>
            <a:pPr>
              <a:buNone/>
            </a:pPr>
            <a:endParaRPr lang="en-US" dirty="0"/>
          </a:p>
          <a:p>
            <a:endParaRPr lang="en-US" dirty="0"/>
          </a:p>
        </p:txBody>
      </p:sp>
      <p:sp>
        <p:nvSpPr>
          <p:cNvPr id="2" name="Title 1"/>
          <p:cNvSpPr>
            <a:spLocks noGrp="1"/>
          </p:cNvSpPr>
          <p:nvPr>
            <p:ph type="title"/>
          </p:nvPr>
        </p:nvSpPr>
        <p:spPr>
          <a:xfrm>
            <a:off x="714348" y="1357298"/>
            <a:ext cx="7715304" cy="857256"/>
          </a:xfrm>
        </p:spPr>
        <p:txBody>
          <a:bodyPr>
            <a:noAutofit/>
          </a:bodyPr>
          <a:lstStyle/>
          <a:p>
            <a:pPr fontAlgn="base"/>
            <a:r>
              <a:rPr lang="en-US" sz="3700" b="1" dirty="0" smtClean="0">
                <a:solidFill>
                  <a:srgbClr val="0070C0"/>
                </a:solidFill>
              </a:rPr>
              <a:t>How Are Bedsores Diagnosed?</a:t>
            </a:r>
            <a:r>
              <a:rPr lang="en-US" sz="4000" b="1" dirty="0" smtClean="0">
                <a:solidFill>
                  <a:srgbClr val="0070C0"/>
                </a:solidFill>
              </a:rPr>
              <a:t/>
            </a:r>
            <a:br>
              <a:rPr lang="en-US" sz="4000" b="1" dirty="0" smtClean="0">
                <a:solidFill>
                  <a:srgbClr val="0070C0"/>
                </a:solidFill>
              </a:rPr>
            </a:br>
            <a:endParaRPr lang="en-US" sz="4000" b="1" dirty="0">
              <a:solidFill>
                <a:srgbClr val="0070C0"/>
              </a:solidFill>
            </a:endParaRPr>
          </a:p>
        </p:txBody>
      </p:sp>
      <p:pic>
        <p:nvPicPr>
          <p:cNvPr id="4" name="Picture 2" descr="C:\Users\admin\Desktop\seo data\yorklawcorp.com\images\logo imag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3264471" cy="8763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57364"/>
            <a:ext cx="7758138" cy="4857784"/>
          </a:xfrm>
        </p:spPr>
        <p:txBody>
          <a:bodyPr>
            <a:normAutofit fontScale="55000" lnSpcReduction="20000"/>
          </a:bodyPr>
          <a:lstStyle/>
          <a:p>
            <a:pPr>
              <a:buNone/>
            </a:pPr>
            <a:r>
              <a:rPr lang="en-US" sz="3400" dirty="0"/>
              <a:t>Treating bed sores is challenging which is why prevention is the best medicine.  Open wounds are slow to close, and because skin and other tissues have already been damaged or destroyed, healing is never perfect</a:t>
            </a:r>
            <a:r>
              <a:rPr lang="en-US" sz="3400" dirty="0" smtClean="0"/>
              <a:t>.</a:t>
            </a:r>
          </a:p>
          <a:p>
            <a:pPr>
              <a:buNone/>
            </a:pPr>
            <a:endParaRPr lang="en-IN" sz="3400" dirty="0"/>
          </a:p>
          <a:p>
            <a:pPr fontAlgn="base"/>
            <a:r>
              <a:rPr lang="en-US" sz="3400" dirty="0"/>
              <a:t>Removing pressure on the affected area</a:t>
            </a:r>
          </a:p>
          <a:p>
            <a:pPr fontAlgn="base"/>
            <a:r>
              <a:rPr lang="en-US" sz="3400" dirty="0"/>
              <a:t>Protecting the wound with medicated gauze or other special dressings</a:t>
            </a:r>
          </a:p>
          <a:p>
            <a:pPr fontAlgn="base"/>
            <a:r>
              <a:rPr lang="en-US" sz="3400" dirty="0"/>
              <a:t>Keeping the wound clean</a:t>
            </a:r>
          </a:p>
          <a:p>
            <a:pPr fontAlgn="base"/>
            <a:r>
              <a:rPr lang="en-US" sz="3400" dirty="0"/>
              <a:t>Ensuring good nutrition</a:t>
            </a:r>
          </a:p>
          <a:p>
            <a:pPr fontAlgn="base"/>
            <a:r>
              <a:rPr lang="en-US" sz="3400" dirty="0"/>
              <a:t>Removing the damaged, infected, or dead tissue (debridement)</a:t>
            </a:r>
          </a:p>
          <a:p>
            <a:pPr fontAlgn="base"/>
            <a:r>
              <a:rPr lang="en-US" sz="3400" dirty="0"/>
              <a:t>Transplanting healthy skin to the wound area (skin grafts)</a:t>
            </a:r>
          </a:p>
          <a:p>
            <a:pPr fontAlgn="base"/>
            <a:r>
              <a:rPr lang="en-US" sz="3400" dirty="0"/>
              <a:t>Negative pressure wound therapy</a:t>
            </a:r>
          </a:p>
          <a:p>
            <a:pPr fontAlgn="base"/>
            <a:r>
              <a:rPr lang="en-US" sz="3400" dirty="0"/>
              <a:t>Medicine (such as antibiotics to treat infections</a:t>
            </a:r>
            <a:r>
              <a:rPr lang="en-US" sz="3400" dirty="0" smtClean="0"/>
              <a:t>)</a:t>
            </a:r>
            <a:endParaRPr lang="en-US" sz="3400" dirty="0"/>
          </a:p>
          <a:p>
            <a:endParaRPr lang="en-US" dirty="0"/>
          </a:p>
        </p:txBody>
      </p:sp>
      <p:sp>
        <p:nvSpPr>
          <p:cNvPr id="2" name="Title 1"/>
          <p:cNvSpPr>
            <a:spLocks noGrp="1"/>
          </p:cNvSpPr>
          <p:nvPr>
            <p:ph type="title"/>
          </p:nvPr>
        </p:nvSpPr>
        <p:spPr>
          <a:xfrm>
            <a:off x="500034" y="1142984"/>
            <a:ext cx="7858180" cy="1071570"/>
          </a:xfrm>
        </p:spPr>
        <p:txBody>
          <a:bodyPr>
            <a:noAutofit/>
          </a:bodyPr>
          <a:lstStyle/>
          <a:p>
            <a:pPr fontAlgn="base"/>
            <a:r>
              <a:rPr lang="en-US" sz="3700" b="1" dirty="0">
                <a:solidFill>
                  <a:srgbClr val="0070C0"/>
                </a:solidFill>
              </a:rPr>
              <a:t>Treatment Of Bed </a:t>
            </a:r>
            <a:r>
              <a:rPr lang="en-US" sz="3700" b="1" dirty="0" smtClean="0">
                <a:solidFill>
                  <a:srgbClr val="0070C0"/>
                </a:solidFill>
              </a:rPr>
              <a:t>Sores</a:t>
            </a:r>
            <a:r>
              <a:rPr lang="en-US" sz="4000" b="1" dirty="0" smtClean="0">
                <a:solidFill>
                  <a:srgbClr val="0070C0"/>
                </a:solidFill>
              </a:rPr>
              <a:t/>
            </a:r>
            <a:br>
              <a:rPr lang="en-US" sz="4000" b="1" dirty="0" smtClean="0">
                <a:solidFill>
                  <a:srgbClr val="0070C0"/>
                </a:solidFill>
              </a:rPr>
            </a:br>
            <a:endParaRPr lang="en-US" sz="4000" b="1" dirty="0">
              <a:solidFill>
                <a:srgbClr val="0070C0"/>
              </a:solidFill>
            </a:endParaRPr>
          </a:p>
        </p:txBody>
      </p:sp>
      <p:pic>
        <p:nvPicPr>
          <p:cNvPr id="4" name="Picture 2" descr="C:\Users\admin\Desktop\seo data\yorklawcorp.com\images\logo imag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3264471" cy="8763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28802"/>
            <a:ext cx="7186634" cy="4786346"/>
          </a:xfrm>
        </p:spPr>
        <p:txBody>
          <a:bodyPr>
            <a:normAutofit fontScale="70000" lnSpcReduction="20000"/>
          </a:bodyPr>
          <a:lstStyle/>
          <a:p>
            <a:pPr fontAlgn="base"/>
            <a:r>
              <a:rPr lang="en-US" sz="2800" dirty="0"/>
              <a:t>Bedsores can be prevented by inspecting the skin for areas of redness (the first sign of skin breakdown) every day with particular attention to bony areas.  Other methods of preventing bedsores and preventing existing sores from getting worse include:</a:t>
            </a:r>
          </a:p>
          <a:p>
            <a:pPr fontAlgn="base"/>
            <a:r>
              <a:rPr lang="en-US" sz="2800" dirty="0"/>
              <a:t>Turning and repositioning every 2 hours</a:t>
            </a:r>
          </a:p>
          <a:p>
            <a:pPr fontAlgn="base"/>
            <a:r>
              <a:rPr lang="en-US" sz="2800" dirty="0"/>
              <a:t>Sitting upright and straight in a wheelchair, changing position every 15 minutes</a:t>
            </a:r>
          </a:p>
          <a:p>
            <a:pPr fontAlgn="base"/>
            <a:r>
              <a:rPr lang="en-US" sz="2800" dirty="0"/>
              <a:t>Providing soft padding in wheelchairs and beds to reduce pressure</a:t>
            </a:r>
          </a:p>
          <a:p>
            <a:pPr fontAlgn="base"/>
            <a:r>
              <a:rPr lang="en-US" sz="2800" dirty="0"/>
              <a:t>Providing good skin care by keeping the skin clean and dry</a:t>
            </a:r>
          </a:p>
          <a:p>
            <a:pPr fontAlgn="base"/>
            <a:r>
              <a:rPr lang="en-US" sz="2800" dirty="0"/>
              <a:t>Providing good nutrition because without enough calories, vitamins, minerals, fluids, and protein, bed sores can’t heal, no matter how well you care for the sore</a:t>
            </a:r>
          </a:p>
          <a:p>
            <a:endParaRPr lang="en-US" dirty="0"/>
          </a:p>
        </p:txBody>
      </p:sp>
      <p:sp>
        <p:nvSpPr>
          <p:cNvPr id="2" name="Title 1"/>
          <p:cNvSpPr>
            <a:spLocks noGrp="1"/>
          </p:cNvSpPr>
          <p:nvPr>
            <p:ph type="title"/>
          </p:nvPr>
        </p:nvSpPr>
        <p:spPr>
          <a:xfrm>
            <a:off x="428596" y="1428736"/>
            <a:ext cx="7358114" cy="500066"/>
          </a:xfrm>
        </p:spPr>
        <p:txBody>
          <a:bodyPr>
            <a:noAutofit/>
          </a:bodyPr>
          <a:lstStyle/>
          <a:p>
            <a:pPr fontAlgn="base"/>
            <a:r>
              <a:rPr lang="en-US" sz="3700" b="1" dirty="0" smtClean="0">
                <a:solidFill>
                  <a:srgbClr val="0070C0"/>
                </a:solidFill>
              </a:rPr>
              <a:t>Can Bedsores Be Prevented?</a:t>
            </a:r>
            <a:br>
              <a:rPr lang="en-US" sz="3700" b="1" dirty="0" smtClean="0">
                <a:solidFill>
                  <a:srgbClr val="0070C0"/>
                </a:solidFill>
              </a:rPr>
            </a:br>
            <a:endParaRPr lang="en-US" sz="3700" b="1" dirty="0">
              <a:solidFill>
                <a:srgbClr val="0070C0"/>
              </a:solidFill>
            </a:endParaRPr>
          </a:p>
        </p:txBody>
      </p:sp>
      <p:pic>
        <p:nvPicPr>
          <p:cNvPr id="4" name="Picture 2" descr="C:\Users\admin\Desktop\seo data\yorklawcorp.com\images\logo imag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3264471" cy="8763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114</TotalTime>
  <Words>307</Words>
  <Application>Microsoft Office PowerPoint</Application>
  <PresentationFormat>On-screen Show (4:3)</PresentationFormat>
  <Paragraphs>65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What Do You Mean By Bed Sores? Causes, Signs &amp; Treatment </vt:lpstr>
      <vt:lpstr>Bed Sores (Aka Pressure Sores) </vt:lpstr>
      <vt:lpstr>Causes Of Bed Sores </vt:lpstr>
      <vt:lpstr>Signs Of Bed Sores </vt:lpstr>
      <vt:lpstr>Common Sites Of Bed Sores</vt:lpstr>
      <vt:lpstr>Stages Of Bed Sores</vt:lpstr>
      <vt:lpstr>How Are Bedsores Diagnosed? </vt:lpstr>
      <vt:lpstr>Treatment Of Bed Sores </vt:lpstr>
      <vt:lpstr>Can Bedsores Be Prevented? </vt:lpstr>
      <vt:lpstr>Contact York Law Firm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 You Mean By Bed Sores</dc:title>
  <dc:creator>LENOVO</dc:creator>
  <cp:lastModifiedBy>LENOVO</cp:lastModifiedBy>
  <cp:revision>12</cp:revision>
  <dcterms:created xsi:type="dcterms:W3CDTF">2022-06-14T04:29:38Z</dcterms:created>
  <dcterms:modified xsi:type="dcterms:W3CDTF">2022-11-13T14:33:14Z</dcterms:modified>
</cp:coreProperties>
</file>